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8"/>
  </p:notesMasterIdLst>
  <p:sldIdLst>
    <p:sldId id="261" r:id="rId2"/>
    <p:sldId id="257" r:id="rId3"/>
    <p:sldId id="258" r:id="rId4"/>
    <p:sldId id="259" r:id="rId5"/>
    <p:sldId id="260" r:id="rId6"/>
    <p:sldId id="262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10" userDrawn="1">
          <p15:clr>
            <a:srgbClr val="A4A3A4"/>
          </p15:clr>
        </p15:guide>
        <p15:guide id="2" pos="3120" userDrawn="1">
          <p15:clr>
            <a:srgbClr val="A4A3A4"/>
          </p15:clr>
        </p15:guide>
        <p15:guide id="3" orient="horz" pos="436" userDrawn="1">
          <p15:clr>
            <a:srgbClr val="A4A3A4"/>
          </p15:clr>
        </p15:guide>
        <p15:guide id="4" orient="horz" pos="142" userDrawn="1">
          <p15:clr>
            <a:srgbClr val="A4A3A4"/>
          </p15:clr>
        </p15:guide>
        <p15:guide id="5" pos="6091" userDrawn="1">
          <p15:clr>
            <a:srgbClr val="A4A3A4"/>
          </p15:clr>
        </p15:guide>
        <p15:guide id="6" pos="149" userDrawn="1">
          <p15:clr>
            <a:srgbClr val="A4A3A4"/>
          </p15:clr>
        </p15:guide>
        <p15:guide id="7" orient="horz" pos="482" userDrawn="1">
          <p15:clr>
            <a:srgbClr val="A4A3A4"/>
          </p15:clr>
        </p15:guide>
        <p15:guide id="8" orient="horz" pos="22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2" autoAdjust="0"/>
    <p:restoredTop sz="94660"/>
  </p:normalViewPr>
  <p:slideViewPr>
    <p:cSldViewPr snapToGrid="0" showGuides="1">
      <p:cViewPr varScale="1">
        <p:scale>
          <a:sx n="96" d="100"/>
          <a:sy n="96" d="100"/>
        </p:scale>
        <p:origin x="624" y="52"/>
      </p:cViewPr>
      <p:guideLst>
        <p:guide orient="horz" pos="4110"/>
        <p:guide pos="3120"/>
        <p:guide orient="horz" pos="436"/>
        <p:guide orient="horz" pos="142"/>
        <p:guide pos="6091"/>
        <p:guide pos="149"/>
        <p:guide orient="horz" pos="482"/>
        <p:guide orient="horz" pos="22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B8A96-D7FD-4AA4-857E-3118E6B6C884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6FEF6-7B17-436A-98F5-E7D047093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6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34A6-D111-46D4-9F74-932F14F57E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49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34A6-D111-46D4-9F74-932F14F57E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637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34A6-D111-46D4-9F74-932F14F57E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597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34A6-D111-46D4-9F74-932F14F57E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7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34A6-D111-46D4-9F74-932F14F57E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226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34A6-D111-46D4-9F74-932F14F57E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335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34A6-D111-46D4-9F74-932F14F57E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48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34A6-D111-46D4-9F74-932F14F57E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644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87EC9E2-CA34-29F3-62AB-71D3F436734D}"/>
              </a:ext>
            </a:extLst>
          </p:cNvPr>
          <p:cNvSpPr/>
          <p:nvPr userDrawn="1"/>
        </p:nvSpPr>
        <p:spPr>
          <a:xfrm>
            <a:off x="0" y="6603645"/>
            <a:ext cx="9906000" cy="262467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BBA56174-2FA6-6963-6BAF-51C575568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468" y="6645231"/>
            <a:ext cx="349350" cy="172735"/>
          </a:xfrm>
        </p:spPr>
        <p:txBody>
          <a:bodyPr/>
          <a:lstStyle>
            <a:lvl1pPr algn="l">
              <a:defRPr sz="1000" u="none">
                <a:solidFill>
                  <a:schemeClr val="bg1"/>
                </a:solidFill>
                <a:latin typeface="+mn-lt"/>
              </a:defRPr>
            </a:lvl1pPr>
          </a:lstStyle>
          <a:p>
            <a:fld id="{D89A3D93-4994-48E6-A11B-65B422BA5F1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8A1A83-AC76-5D94-036A-BB132202ABB3}"/>
              </a:ext>
            </a:extLst>
          </p:cNvPr>
          <p:cNvSpPr/>
          <p:nvPr userDrawn="1"/>
        </p:nvSpPr>
        <p:spPr>
          <a:xfrm>
            <a:off x="6366295" y="6603645"/>
            <a:ext cx="3539706" cy="2624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800" dirty="0" err="1">
                <a:solidFill>
                  <a:schemeClr val="bg1"/>
                </a:solidFill>
              </a:rPr>
              <a:t>moonfactory,Inc</a:t>
            </a:r>
            <a:r>
              <a:rPr kumimoji="1" lang="en-US" altLang="ja-JP" sz="800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69492A0-7053-13CF-874B-1B9E95EDC77D}"/>
              </a:ext>
            </a:extLst>
          </p:cNvPr>
          <p:cNvSpPr/>
          <p:nvPr userDrawn="1"/>
        </p:nvSpPr>
        <p:spPr>
          <a:xfrm>
            <a:off x="0" y="225425"/>
            <a:ext cx="236537" cy="4667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BB67DEC-21B4-8C19-7200-CD5694DAB259}"/>
              </a:ext>
            </a:extLst>
          </p:cNvPr>
          <p:cNvSpPr/>
          <p:nvPr userDrawn="1"/>
        </p:nvSpPr>
        <p:spPr>
          <a:xfrm>
            <a:off x="6366296" y="1"/>
            <a:ext cx="3539706" cy="2254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800" b="1" dirty="0">
                <a:solidFill>
                  <a:sysClr val="windowText" lastClr="000000"/>
                </a:solidFill>
              </a:rPr>
              <a:t>リニューアル・課題整理テンプレート</a:t>
            </a:r>
            <a:endParaRPr kumimoji="1" lang="en-US" altLang="ja-JP" sz="8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854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34A6-D111-46D4-9F74-932F14F57E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995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34A6-D111-46D4-9F74-932F14F57E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22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934A6-D111-46D4-9F74-932F14F57E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15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moonfactory.co.jp/inquiry/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C3D444-D1A6-8B62-CAAE-72D510036D0A}"/>
              </a:ext>
            </a:extLst>
          </p:cNvPr>
          <p:cNvSpPr/>
          <p:nvPr/>
        </p:nvSpPr>
        <p:spPr>
          <a:xfrm>
            <a:off x="0" y="6603645"/>
            <a:ext cx="9906000" cy="262467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263BCB5-FF72-FBF3-0075-528DC6213D46}"/>
              </a:ext>
            </a:extLst>
          </p:cNvPr>
          <p:cNvSpPr/>
          <p:nvPr/>
        </p:nvSpPr>
        <p:spPr>
          <a:xfrm>
            <a:off x="6366295" y="6603645"/>
            <a:ext cx="3539706" cy="2624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800" dirty="0" err="1">
                <a:solidFill>
                  <a:schemeClr val="bg1"/>
                </a:solidFill>
              </a:rPr>
              <a:t>moonfactory,Inc</a:t>
            </a:r>
            <a:r>
              <a:rPr kumimoji="1" lang="en-US" altLang="ja-JP" sz="800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428EA04-54A6-78F6-7627-777FD49ABEAB}"/>
              </a:ext>
            </a:extLst>
          </p:cNvPr>
          <p:cNvSpPr/>
          <p:nvPr/>
        </p:nvSpPr>
        <p:spPr>
          <a:xfrm>
            <a:off x="6366296" y="1"/>
            <a:ext cx="3539706" cy="2254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800" b="1" dirty="0">
                <a:solidFill>
                  <a:sysClr val="windowText" lastClr="000000"/>
                </a:solidFill>
              </a:rPr>
              <a:t>リニューアル・課題整理テンプレート</a:t>
            </a:r>
            <a:endParaRPr kumimoji="1" lang="en-US" altLang="ja-JP" sz="800" b="1" dirty="0">
              <a:solidFill>
                <a:sysClr val="windowText" lastClr="000000"/>
              </a:solidFill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E53111F4-7F96-943D-DA35-0D8CBF27C986}"/>
              </a:ext>
            </a:extLst>
          </p:cNvPr>
          <p:cNvGrpSpPr/>
          <p:nvPr/>
        </p:nvGrpSpPr>
        <p:grpSpPr>
          <a:xfrm>
            <a:off x="1386133" y="2246244"/>
            <a:ext cx="7133733" cy="1974573"/>
            <a:chOff x="1386133" y="2463942"/>
            <a:chExt cx="7133733" cy="1730371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424FFD6F-5020-9022-65B2-D7EA52E9AAD3}"/>
                </a:ext>
              </a:extLst>
            </p:cNvPr>
            <p:cNvSpPr/>
            <p:nvPr/>
          </p:nvSpPr>
          <p:spPr>
            <a:xfrm>
              <a:off x="1386133" y="2463942"/>
              <a:ext cx="7133733" cy="173037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ts val="4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サイトリニューアルの</a:t>
              </a:r>
              <a:endParaRPr kumimoji="0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endParaRPr>
            </a:p>
            <a:p>
              <a:pPr marL="0" marR="0" lvl="0" indent="0" algn="ctr" defTabSz="457200" rtl="0" eaLnBrk="1" fontAlgn="auto" latinLnBrk="0" hangingPunct="1">
                <a:lnSpc>
                  <a:spcPts val="4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目的と課題を整理しましょう！</a:t>
              </a:r>
              <a:endParaRPr kumimoji="0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7DAD6EB5-B8E1-570A-2BB8-43C2EB07AA45}"/>
                </a:ext>
              </a:extLst>
            </p:cNvPr>
            <p:cNvSpPr/>
            <p:nvPr/>
          </p:nvSpPr>
          <p:spPr>
            <a:xfrm>
              <a:off x="8130209" y="2463942"/>
              <a:ext cx="385200" cy="3367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76AAF4A1-69E5-A8BC-A217-3C1E5124A20A}"/>
                </a:ext>
              </a:extLst>
            </p:cNvPr>
            <p:cNvSpPr/>
            <p:nvPr/>
          </p:nvSpPr>
          <p:spPr>
            <a:xfrm>
              <a:off x="1386133" y="3856752"/>
              <a:ext cx="385200" cy="33756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14663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F7BD469-A64E-D78B-5AE6-26A05469E788}"/>
              </a:ext>
            </a:extLst>
          </p:cNvPr>
          <p:cNvSpPr/>
          <p:nvPr/>
        </p:nvSpPr>
        <p:spPr>
          <a:xfrm>
            <a:off x="236538" y="225425"/>
            <a:ext cx="9432925" cy="466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b="1" i="0" dirty="0">
                <a:solidFill>
                  <a:srgbClr val="000000"/>
                </a:solidFill>
                <a:effectLst/>
                <a:latin typeface="+mn-ea"/>
              </a:rPr>
              <a:t>今の</a:t>
            </a:r>
            <a:r>
              <a:rPr lang="en-US" altLang="ja-JP" sz="2400" b="1" i="0" dirty="0">
                <a:solidFill>
                  <a:srgbClr val="000000"/>
                </a:solidFill>
                <a:effectLst/>
                <a:latin typeface="+mn-ea"/>
              </a:rPr>
              <a:t>Web</a:t>
            </a:r>
            <a:r>
              <a:rPr lang="ja-JP" altLang="en-US" sz="2400" b="1" i="0" dirty="0">
                <a:solidFill>
                  <a:srgbClr val="000000"/>
                </a:solidFill>
                <a:effectLst/>
                <a:latin typeface="+mn-ea"/>
              </a:rPr>
              <a:t>サイトの“嫌なところ”は何ですか？</a:t>
            </a:r>
            <a:endParaRPr lang="en-US" altLang="ja-JP" sz="2400" b="1" i="0" dirty="0">
              <a:solidFill>
                <a:srgbClr val="000000"/>
              </a:solidFill>
              <a:effectLst/>
              <a:latin typeface="+mn-ea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AB2A819-DFCD-4D20-E6D2-C80C927DC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A3D93-4994-48E6-A11B-65B422BA5F1C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EC496164-CC06-79B8-D5AF-FD2BED985D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330030"/>
              </p:ext>
            </p:extLst>
          </p:nvPr>
        </p:nvGraphicFramePr>
        <p:xfrm>
          <a:off x="236538" y="920219"/>
          <a:ext cx="9432924" cy="560440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144308">
                  <a:extLst>
                    <a:ext uri="{9D8B030D-6E8A-4147-A177-3AD203B41FA5}">
                      <a16:colId xmlns:a16="http://schemas.microsoft.com/office/drawing/2014/main" val="1743752526"/>
                    </a:ext>
                  </a:extLst>
                </a:gridCol>
                <a:gridCol w="3144308">
                  <a:extLst>
                    <a:ext uri="{9D8B030D-6E8A-4147-A177-3AD203B41FA5}">
                      <a16:colId xmlns:a16="http://schemas.microsoft.com/office/drawing/2014/main" val="3030441825"/>
                    </a:ext>
                  </a:extLst>
                </a:gridCol>
                <a:gridCol w="3144308">
                  <a:extLst>
                    <a:ext uri="{9D8B030D-6E8A-4147-A177-3AD203B41FA5}">
                      <a16:colId xmlns:a16="http://schemas.microsoft.com/office/drawing/2014/main" val="1094064193"/>
                    </a:ext>
                  </a:extLst>
                </a:gridCol>
              </a:tblGrid>
              <a:tr h="9185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見た目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lang="ja-JP" altLang="en-US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デザイン、色、文字の大きさ、</a:t>
                      </a:r>
                      <a:endParaRPr lang="en-US" altLang="ja-JP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/>
                      <a:r>
                        <a:rPr lang="ja-JP" altLang="en-US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写真、ロゴなど</a:t>
                      </a:r>
                      <a:endParaRPr kumimoji="1" lang="ja-JP" altLang="en-US" sz="1200" dirty="0"/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中身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コンテンツ、メニューの項目、</a:t>
                      </a:r>
                      <a:endParaRPr kumimoji="1" lang="en-US" altLang="ja-JP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ページ内の原稿など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入れ物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CMS</a:t>
                      </a:r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、レンタルサーバー、ドメイン、</a:t>
                      </a:r>
                      <a:endParaRPr kumimoji="1" lang="en-US" altLang="ja-JP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バックアップなど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671635"/>
                  </a:ext>
                </a:extLst>
              </a:tr>
              <a:tr h="4685864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例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文字が小さい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色が見にくい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デザインが古い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スマホで使いにくい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ロゴが気に入っていない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例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ほしい情報を探せない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情報の優先度がわからない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メニューがわかりづらい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専門用語が多すぎる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内容が間違っている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例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自分たちで更新できない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月々の管理費用が高すぎる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更新に時間がかかる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サイトの表示が遅い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お問い合わせフォームが変な</a:t>
                      </a:r>
                      <a:r>
                        <a:rPr kumimoji="1" lang="en-US" altLang="ja-JP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URL</a:t>
                      </a: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になってしまっている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URL</a:t>
                      </a: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の横に、「安全な接続ではありません」と出ている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46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43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F7BD469-A64E-D78B-5AE6-26A05469E788}"/>
              </a:ext>
            </a:extLst>
          </p:cNvPr>
          <p:cNvSpPr/>
          <p:nvPr/>
        </p:nvSpPr>
        <p:spPr>
          <a:xfrm>
            <a:off x="236538" y="225425"/>
            <a:ext cx="9432925" cy="466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b="1" i="0" dirty="0">
                <a:solidFill>
                  <a:srgbClr val="000000"/>
                </a:solidFill>
                <a:effectLst/>
                <a:latin typeface="+mn-ea"/>
              </a:rPr>
              <a:t>今の</a:t>
            </a:r>
            <a:r>
              <a:rPr lang="en-US" altLang="ja-JP" sz="2400" b="1" i="0" dirty="0">
                <a:solidFill>
                  <a:srgbClr val="000000"/>
                </a:solidFill>
                <a:effectLst/>
                <a:latin typeface="+mn-ea"/>
              </a:rPr>
              <a:t>Web</a:t>
            </a:r>
            <a:r>
              <a:rPr lang="ja-JP" altLang="en-US" sz="2400" b="1" i="0" dirty="0">
                <a:solidFill>
                  <a:srgbClr val="000000"/>
                </a:solidFill>
                <a:effectLst/>
                <a:latin typeface="+mn-ea"/>
              </a:rPr>
              <a:t>サイトの“好きなところ”は何ですか？</a:t>
            </a:r>
            <a:endParaRPr lang="en-US" altLang="ja-JP" sz="2400" b="1" i="0" dirty="0">
              <a:solidFill>
                <a:srgbClr val="000000"/>
              </a:solidFill>
              <a:effectLst/>
              <a:latin typeface="+mn-ea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AB2A819-DFCD-4D20-E6D2-C80C927DC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A3D93-4994-48E6-A11B-65B422BA5F1C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EC496164-CC06-79B8-D5AF-FD2BED985D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10499"/>
              </p:ext>
            </p:extLst>
          </p:nvPr>
        </p:nvGraphicFramePr>
        <p:xfrm>
          <a:off x="236538" y="920219"/>
          <a:ext cx="9432924" cy="560440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144308">
                  <a:extLst>
                    <a:ext uri="{9D8B030D-6E8A-4147-A177-3AD203B41FA5}">
                      <a16:colId xmlns:a16="http://schemas.microsoft.com/office/drawing/2014/main" val="1743752526"/>
                    </a:ext>
                  </a:extLst>
                </a:gridCol>
                <a:gridCol w="3144308">
                  <a:extLst>
                    <a:ext uri="{9D8B030D-6E8A-4147-A177-3AD203B41FA5}">
                      <a16:colId xmlns:a16="http://schemas.microsoft.com/office/drawing/2014/main" val="3030441825"/>
                    </a:ext>
                  </a:extLst>
                </a:gridCol>
                <a:gridCol w="3144308">
                  <a:extLst>
                    <a:ext uri="{9D8B030D-6E8A-4147-A177-3AD203B41FA5}">
                      <a16:colId xmlns:a16="http://schemas.microsoft.com/office/drawing/2014/main" val="1094064193"/>
                    </a:ext>
                  </a:extLst>
                </a:gridCol>
              </a:tblGrid>
              <a:tr h="9185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見た目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lang="ja-JP" altLang="en-US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デザイン、色、文字の大きさ、</a:t>
                      </a:r>
                      <a:endParaRPr lang="en-US" altLang="ja-JP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/>
                      <a:r>
                        <a:rPr lang="ja-JP" altLang="en-US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写真、ロゴなど</a:t>
                      </a:r>
                      <a:endParaRPr kumimoji="1" lang="ja-JP" altLang="en-US" sz="1200" dirty="0"/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中身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コンテンツ、メニューの項目、</a:t>
                      </a:r>
                      <a:endParaRPr kumimoji="1" lang="en-US" altLang="ja-JP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ページ内の原稿など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入れ物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CMS</a:t>
                      </a:r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、レンタルサーバー、ドメイン、</a:t>
                      </a:r>
                      <a:endParaRPr kumimoji="1" lang="en-US" altLang="ja-JP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バックアップなど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671635"/>
                  </a:ext>
                </a:extLst>
              </a:tr>
              <a:tr h="4685864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例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ロゴの色がサイト全体に使われていていい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電話番号がわかりやすい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お問い合わせしやすい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例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SNS</a:t>
                      </a: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へのリンクがあるのがいい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よくあるご質問がわかりやすい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採用サイトへのリンクがわかりやすい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自分たちで更新ができて便利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レンタルサーバーなので、安く使えていい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46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2470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F7BD469-A64E-D78B-5AE6-26A05469E788}"/>
              </a:ext>
            </a:extLst>
          </p:cNvPr>
          <p:cNvSpPr/>
          <p:nvPr/>
        </p:nvSpPr>
        <p:spPr>
          <a:xfrm>
            <a:off x="236538" y="225425"/>
            <a:ext cx="9432925" cy="466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b="1" i="0" dirty="0">
                <a:solidFill>
                  <a:srgbClr val="000000"/>
                </a:solidFill>
                <a:effectLst/>
                <a:latin typeface="+mn-ea"/>
              </a:rPr>
              <a:t>新しい</a:t>
            </a:r>
            <a:r>
              <a:rPr lang="en-US" altLang="ja-JP" sz="2400" b="1" i="0" dirty="0">
                <a:solidFill>
                  <a:srgbClr val="000000"/>
                </a:solidFill>
                <a:effectLst/>
                <a:latin typeface="+mn-ea"/>
              </a:rPr>
              <a:t>Web</a:t>
            </a:r>
            <a:r>
              <a:rPr lang="ja-JP" altLang="en-US" sz="2400" b="1" i="0" dirty="0">
                <a:solidFill>
                  <a:srgbClr val="000000"/>
                </a:solidFill>
                <a:effectLst/>
                <a:latin typeface="+mn-ea"/>
              </a:rPr>
              <a:t>サイトで“やりたいこと”は何ですか？</a:t>
            </a:r>
            <a:endParaRPr lang="en-US" altLang="ja-JP" sz="2400" b="1" i="0" dirty="0">
              <a:solidFill>
                <a:srgbClr val="000000"/>
              </a:solidFill>
              <a:effectLst/>
              <a:latin typeface="+mn-ea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AB2A819-DFCD-4D20-E6D2-C80C927DC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A3D93-4994-48E6-A11B-65B422BA5F1C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EC496164-CC06-79B8-D5AF-FD2BED985D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456149"/>
              </p:ext>
            </p:extLst>
          </p:nvPr>
        </p:nvGraphicFramePr>
        <p:xfrm>
          <a:off x="236538" y="920219"/>
          <a:ext cx="9432924" cy="560440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144308">
                  <a:extLst>
                    <a:ext uri="{9D8B030D-6E8A-4147-A177-3AD203B41FA5}">
                      <a16:colId xmlns:a16="http://schemas.microsoft.com/office/drawing/2014/main" val="1743752526"/>
                    </a:ext>
                  </a:extLst>
                </a:gridCol>
                <a:gridCol w="3144308">
                  <a:extLst>
                    <a:ext uri="{9D8B030D-6E8A-4147-A177-3AD203B41FA5}">
                      <a16:colId xmlns:a16="http://schemas.microsoft.com/office/drawing/2014/main" val="3030441825"/>
                    </a:ext>
                  </a:extLst>
                </a:gridCol>
                <a:gridCol w="3144308">
                  <a:extLst>
                    <a:ext uri="{9D8B030D-6E8A-4147-A177-3AD203B41FA5}">
                      <a16:colId xmlns:a16="http://schemas.microsoft.com/office/drawing/2014/main" val="1094064193"/>
                    </a:ext>
                  </a:extLst>
                </a:gridCol>
              </a:tblGrid>
              <a:tr h="9185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見た目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lang="ja-JP" altLang="en-US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デザイン、色、文字の大きさ、</a:t>
                      </a:r>
                      <a:endParaRPr lang="en-US" altLang="ja-JP" sz="12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/>
                      <a:r>
                        <a:rPr lang="ja-JP" altLang="en-US" sz="12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写真、ロゴなど</a:t>
                      </a:r>
                      <a:endParaRPr kumimoji="1" lang="ja-JP" altLang="en-US" sz="1200" dirty="0"/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中身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コンテンツ、メニューの項目、</a:t>
                      </a:r>
                      <a:endParaRPr kumimoji="1" lang="en-US" altLang="ja-JP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ページ内の原稿など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入れ物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CMS</a:t>
                      </a:r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、レンタルサーバー、ドメイン、</a:t>
                      </a:r>
                      <a:endParaRPr kumimoji="1" lang="en-US" altLang="ja-JP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バックアップなど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671635"/>
                  </a:ext>
                </a:extLst>
              </a:tr>
              <a:tr h="4685864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例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トレンドのデザインにしたい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文字を大きくしたい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色を変えたい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スマホでも見やすくしたい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ロゴを格好良くしたい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写真をプロに撮ってもらいたい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わかりやすいイラストを入れたい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格好良い動きを付けたい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例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若い人の採用を増やしたい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メールのお問い合わせを増やしたい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アクセス数を増やしたい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Google</a:t>
                      </a: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の検索結果で今よりも上位に表示したい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動画を入れたい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ブログを作りたい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Q</a:t>
                      </a: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＆</a:t>
                      </a:r>
                      <a:r>
                        <a:rPr kumimoji="1" lang="en-US" altLang="ja-JP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</a:t>
                      </a: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を入れたい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お知らせを自分たちで表示したい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お問い合わせフォームを更新できるようにしたい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サイトの表示を早くしたい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46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136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F7BD469-A64E-D78B-5AE6-26A05469E788}"/>
              </a:ext>
            </a:extLst>
          </p:cNvPr>
          <p:cNvSpPr/>
          <p:nvPr/>
        </p:nvSpPr>
        <p:spPr>
          <a:xfrm>
            <a:off x="236538" y="225425"/>
            <a:ext cx="9432925" cy="466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b="1" i="0" dirty="0">
                <a:solidFill>
                  <a:srgbClr val="000000"/>
                </a:solidFill>
                <a:effectLst/>
                <a:latin typeface="+mn-ea"/>
              </a:rPr>
              <a:t>新しいサイトは、どんな人に使ってもらいたいですか？</a:t>
            </a:r>
            <a:r>
              <a:rPr lang="en-US" altLang="ja-JP" sz="2400" b="1" i="0" dirty="0">
                <a:solidFill>
                  <a:srgbClr val="000000"/>
                </a:solidFill>
                <a:effectLst/>
                <a:latin typeface="+mn-ea"/>
              </a:rPr>
              <a:t>【</a:t>
            </a:r>
            <a:r>
              <a:rPr lang="ja-JP" altLang="en-US" sz="2400" b="1" i="0" dirty="0">
                <a:solidFill>
                  <a:srgbClr val="000000"/>
                </a:solidFill>
                <a:effectLst/>
                <a:latin typeface="+mn-ea"/>
              </a:rPr>
              <a:t>おまけ</a:t>
            </a:r>
            <a:r>
              <a:rPr lang="en-US" altLang="ja-JP" sz="2400" b="1" i="0" dirty="0">
                <a:solidFill>
                  <a:srgbClr val="000000"/>
                </a:solidFill>
                <a:effectLst/>
                <a:latin typeface="+mn-ea"/>
              </a:rPr>
              <a:t>】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AB2A819-DFCD-4D20-E6D2-C80C927DC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A3D93-4994-48E6-A11B-65B422BA5F1C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EC496164-CC06-79B8-D5AF-FD2BED985D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735585"/>
              </p:ext>
            </p:extLst>
          </p:nvPr>
        </p:nvGraphicFramePr>
        <p:xfrm>
          <a:off x="236538" y="920219"/>
          <a:ext cx="9432924" cy="272468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144308">
                  <a:extLst>
                    <a:ext uri="{9D8B030D-6E8A-4147-A177-3AD203B41FA5}">
                      <a16:colId xmlns:a16="http://schemas.microsoft.com/office/drawing/2014/main" val="1743752526"/>
                    </a:ext>
                  </a:extLst>
                </a:gridCol>
                <a:gridCol w="3144308">
                  <a:extLst>
                    <a:ext uri="{9D8B030D-6E8A-4147-A177-3AD203B41FA5}">
                      <a16:colId xmlns:a16="http://schemas.microsoft.com/office/drawing/2014/main" val="3030441825"/>
                    </a:ext>
                  </a:extLst>
                </a:gridCol>
                <a:gridCol w="3144308">
                  <a:extLst>
                    <a:ext uri="{9D8B030D-6E8A-4147-A177-3AD203B41FA5}">
                      <a16:colId xmlns:a16="http://schemas.microsoft.com/office/drawing/2014/main" val="1094064193"/>
                    </a:ext>
                  </a:extLst>
                </a:gridCol>
              </a:tblGrid>
              <a:tr h="7741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年齢・性別は？</a:t>
                      </a:r>
                      <a:endParaRPr kumimoji="1" lang="en-US" altLang="ja-JP" dirty="0"/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職業・生活スタイルは？</a:t>
                      </a:r>
                      <a:endParaRPr kumimoji="1"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その人の状況は？</a:t>
                      </a:r>
                      <a:endParaRPr kumimoji="1"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671635"/>
                  </a:ext>
                </a:extLst>
              </a:tr>
              <a:tr h="1950555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例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30</a:t>
                      </a: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代の女性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お子さんがいて、仕事と育児を両立している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お子さんの年齢は、小学校低学年以下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育児のことで悩んでいるが、周りに相談できる人がいない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毎日ばたばたしていて、情報を調べる時間もほとんどない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買い物や、遊びに出かける時間がない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46523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E41BE613-824A-297F-D977-5E66FB4765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894384"/>
              </p:ext>
            </p:extLst>
          </p:nvPr>
        </p:nvGraphicFramePr>
        <p:xfrm>
          <a:off x="236538" y="3782725"/>
          <a:ext cx="9432924" cy="272468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144308">
                  <a:extLst>
                    <a:ext uri="{9D8B030D-6E8A-4147-A177-3AD203B41FA5}">
                      <a16:colId xmlns:a16="http://schemas.microsoft.com/office/drawing/2014/main" val="1743752526"/>
                    </a:ext>
                  </a:extLst>
                </a:gridCol>
                <a:gridCol w="3144308">
                  <a:extLst>
                    <a:ext uri="{9D8B030D-6E8A-4147-A177-3AD203B41FA5}">
                      <a16:colId xmlns:a16="http://schemas.microsoft.com/office/drawing/2014/main" val="3030441825"/>
                    </a:ext>
                  </a:extLst>
                </a:gridCol>
                <a:gridCol w="3144308">
                  <a:extLst>
                    <a:ext uri="{9D8B030D-6E8A-4147-A177-3AD203B41FA5}">
                      <a16:colId xmlns:a16="http://schemas.microsoft.com/office/drawing/2014/main" val="1094064193"/>
                    </a:ext>
                  </a:extLst>
                </a:gridCol>
              </a:tblGrid>
              <a:tr h="7741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いつサイトを閲覧？</a:t>
                      </a:r>
                      <a:endParaRPr kumimoji="1" lang="en-US" altLang="ja-JP" dirty="0"/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その人がよく使う</a:t>
                      </a:r>
                      <a:r>
                        <a:rPr kumimoji="1" lang="en-US" altLang="ja-JP" dirty="0"/>
                        <a:t>SNS</a:t>
                      </a:r>
                      <a:r>
                        <a:rPr kumimoji="1" lang="ja-JP" altLang="en-US" dirty="0"/>
                        <a:t>は？</a:t>
                      </a:r>
                      <a:endParaRPr kumimoji="1"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その人の好きなものは？</a:t>
                      </a:r>
                      <a:endParaRPr kumimoji="1"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671635"/>
                  </a:ext>
                </a:extLst>
              </a:tr>
              <a:tr h="1950555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例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子どもが寝て、家事がひと段落した夜に、スマホで閲覧（</a:t>
                      </a:r>
                      <a:r>
                        <a:rPr kumimoji="1" lang="en-US" altLang="ja-JP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PC</a:t>
                      </a: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は自宅にはない）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時間がないので、ささっと情報を取得したい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Instagram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Twitter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400" dirty="0" err="1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Youtube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Facebook</a:t>
                      </a: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、</a:t>
                      </a:r>
                      <a:r>
                        <a:rPr kumimoji="1" lang="en-US" altLang="ja-JP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TikTok</a:t>
                      </a: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は使わない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かわいいもの、癒されるもの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旅行やキャンプなどのアクティブな趣味が多い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赤や黄色の暖色系が好み</a:t>
                      </a:r>
                      <a:endParaRPr kumimoji="1" lang="en-US" altLang="ja-JP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46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270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2AD8511-53B0-34BD-4A17-8918D1892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34A6-D111-46D4-9F74-932F14F57ECF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85F7AAA-9C82-0A4B-A754-E0FBB08E3AE0}"/>
              </a:ext>
            </a:extLst>
          </p:cNvPr>
          <p:cNvSpPr/>
          <p:nvPr/>
        </p:nvSpPr>
        <p:spPr>
          <a:xfrm>
            <a:off x="0" y="6603645"/>
            <a:ext cx="9906000" cy="262467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5E80A6D-D7D7-35D9-6628-3546594404ED}"/>
              </a:ext>
            </a:extLst>
          </p:cNvPr>
          <p:cNvSpPr/>
          <p:nvPr/>
        </p:nvSpPr>
        <p:spPr>
          <a:xfrm>
            <a:off x="6366295" y="6603645"/>
            <a:ext cx="3539706" cy="2624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800" dirty="0" err="1">
                <a:solidFill>
                  <a:schemeClr val="bg1"/>
                </a:solidFill>
              </a:rPr>
              <a:t>moonfactory,Inc</a:t>
            </a:r>
            <a:r>
              <a:rPr kumimoji="1" lang="en-US" altLang="ja-JP" sz="800" dirty="0">
                <a:solidFill>
                  <a:schemeClr val="bg1"/>
                </a:solidFill>
              </a:rPr>
              <a:t>. 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8161E008-7124-5145-EF27-19D3E5432B59}"/>
              </a:ext>
            </a:extLst>
          </p:cNvPr>
          <p:cNvGrpSpPr/>
          <p:nvPr/>
        </p:nvGrpSpPr>
        <p:grpSpPr>
          <a:xfrm>
            <a:off x="904781" y="775257"/>
            <a:ext cx="8109690" cy="5552558"/>
            <a:chOff x="904781" y="775257"/>
            <a:chExt cx="8109690" cy="5552558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FC4D425F-4649-9C0A-ED11-223095E61AC1}"/>
                </a:ext>
              </a:extLst>
            </p:cNvPr>
            <p:cNvSpPr/>
            <p:nvPr/>
          </p:nvSpPr>
          <p:spPr>
            <a:xfrm>
              <a:off x="904781" y="775257"/>
              <a:ext cx="8109690" cy="171946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algn="ctr" defTabSz="457200" rtl="0" eaLnBrk="1" fontAlgn="auto" latinLnBrk="0" hangingPunct="1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Web</a:t>
              </a:r>
              <a:r>
                <a:rPr kumimoji="0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サイトのリニューアルについての</a:t>
              </a:r>
              <a:endParaRPr kumimoji="0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ご相談・お問い合わせはお気軽にどうぞ！</a:t>
              </a:r>
              <a:endParaRPr kumimoji="0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4DCB1327-1758-F4FD-FB55-342527DA6ED3}"/>
                </a:ext>
              </a:extLst>
            </p:cNvPr>
            <p:cNvSpPr/>
            <p:nvPr/>
          </p:nvSpPr>
          <p:spPr>
            <a:xfrm>
              <a:off x="8629270" y="775257"/>
              <a:ext cx="385200" cy="38431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348C7FC9-C43B-5EA8-FAB9-7AFCBBA3BBD1}"/>
                </a:ext>
              </a:extLst>
            </p:cNvPr>
            <p:cNvSpPr/>
            <p:nvPr/>
          </p:nvSpPr>
          <p:spPr>
            <a:xfrm>
              <a:off x="904781" y="2110413"/>
              <a:ext cx="385200" cy="38431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0B6628FD-D9CE-550E-E4EF-1E63562C5D48}"/>
                </a:ext>
              </a:extLst>
            </p:cNvPr>
            <p:cNvSpPr/>
            <p:nvPr/>
          </p:nvSpPr>
          <p:spPr>
            <a:xfrm>
              <a:off x="2410620" y="5550930"/>
              <a:ext cx="5098010" cy="776885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400" b="1" dirty="0">
                  <a:solidFill>
                    <a:prstClr val="black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サイトからのお問い合わせはこちら</a:t>
              </a:r>
              <a:endParaRPr lang="en-US" altLang="ja-JP" sz="1400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endParaRPr>
            </a:p>
            <a:p>
              <a:pPr marL="0" marR="0" lvl="0" indent="0" algn="ctr" defTabSz="4572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6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  <a:hlinkClick r:id="rId2"/>
                </a:rPr>
                <a:t>https://www.moonfactory.co.jp/inquiry/</a:t>
              </a:r>
              <a:endParaRPr kumimoji="0" lang="en-US" altLang="ja-JP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endParaRPr>
            </a:p>
          </p:txBody>
        </p:sp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09C6F9CD-CFDB-FCA9-CDF6-093A6282C73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59250" y="4603686"/>
              <a:ext cx="6000750" cy="1009650"/>
            </a:xfrm>
            <a:prstGeom prst="rect">
              <a:avLst/>
            </a:prstGeom>
          </p:spPr>
        </p:pic>
        <p:pic>
          <p:nvPicPr>
            <p:cNvPr id="1026" name="Picture 2" descr="moonfactory Inc.">
              <a:extLst>
                <a:ext uri="{FF2B5EF4-FFF2-40B4-BE49-F238E27FC236}">
                  <a16:creationId xmlns:a16="http://schemas.microsoft.com/office/drawing/2014/main" id="{0808B139-39C1-E278-076D-89DD8B659E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8705" y="2724000"/>
              <a:ext cx="1601841" cy="12407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42F81ADC-1CC5-CF21-8070-312FA6BAB54E}"/>
                </a:ext>
              </a:extLst>
            </p:cNvPr>
            <p:cNvSpPr/>
            <p:nvPr/>
          </p:nvSpPr>
          <p:spPr>
            <a:xfrm>
              <a:off x="2410620" y="4079645"/>
              <a:ext cx="5098010" cy="488748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400" b="1" dirty="0">
                  <a:solidFill>
                    <a:prstClr val="black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〒</a:t>
              </a:r>
              <a:r>
                <a:rPr lang="en-US" altLang="ja-JP" sz="1400" b="1" dirty="0">
                  <a:solidFill>
                    <a:prstClr val="black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104-0033</a:t>
              </a:r>
            </a:p>
            <a:p>
              <a:pPr marL="0" marR="0" lvl="0" indent="0" algn="ctr" defTabSz="4572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400" b="1" dirty="0">
                  <a:solidFill>
                    <a:prstClr val="black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東京都中央区新川</a:t>
              </a:r>
              <a:r>
                <a:rPr lang="en-US" altLang="ja-JP" sz="1400" b="1" dirty="0">
                  <a:solidFill>
                    <a:prstClr val="black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2-9-2 </a:t>
              </a:r>
              <a:r>
                <a:rPr lang="ja-JP" altLang="en-US" sz="1400" b="1" dirty="0">
                  <a:solidFill>
                    <a:prstClr val="black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マルキョウ新川ビル</a:t>
              </a:r>
              <a:r>
                <a:rPr lang="en-US" altLang="ja-JP" sz="1400" b="1" dirty="0">
                  <a:solidFill>
                    <a:prstClr val="black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2F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178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moonfactory">
      <a:dk1>
        <a:sysClr val="windowText" lastClr="000000"/>
      </a:dk1>
      <a:lt1>
        <a:sysClr val="window" lastClr="FFFFFF"/>
      </a:lt1>
      <a:dk2>
        <a:srgbClr val="050401"/>
      </a:dk2>
      <a:lt2>
        <a:srgbClr val="B4DCFA"/>
      </a:lt2>
      <a:accent1>
        <a:srgbClr val="FFDD1A"/>
      </a:accent1>
      <a:accent2>
        <a:srgbClr val="FDF6D2"/>
      </a:accent2>
      <a:accent3>
        <a:srgbClr val="F2F2F1"/>
      </a:accent3>
      <a:accent4>
        <a:srgbClr val="35B0CB"/>
      </a:accent4>
      <a:accent5>
        <a:srgbClr val="DF4801"/>
      </a:accent5>
      <a:accent6>
        <a:srgbClr val="97C467"/>
      </a:accent6>
      <a:hlink>
        <a:srgbClr val="35B0CB"/>
      </a:hlink>
      <a:folHlink>
        <a:srgbClr val="FDF6D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630</Words>
  <Application>Microsoft Office PowerPoint</Application>
  <PresentationFormat>A4 210 x 297 mm</PresentationFormat>
  <Paragraphs>125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2022-05-31T08:53:43Z</dcterms:created>
  <dcterms:modified xsi:type="dcterms:W3CDTF">2022-06-01T11:44:47Z</dcterms:modified>
</cp:coreProperties>
</file>